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6E113FC4-260C-4080-B10A-C3B6B73363D8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78B8746-F668-48C7-B70A-7BDD1DF17A7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92C17CB-740A-4B64-A4D6-6175C9174F0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7BC524D-0D57-4C63-9122-F4005A3C86A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3AC26DD-A821-4881-AE94-C3BACE67A88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it-IT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C8BC39E-7056-48E9-8BC6-9E498756F8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5E57F82-BF6F-429E-8824-01941DB33A86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76F923-13CB-4AFA-8116-6C6805FD01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FE0789-94DB-45CD-BE92-DFA6376826FE}" type="slidenum">
              <a:rPr lang="it-IT" altLang="de-DE"/>
              <a:pPr/>
              <a:t>1</a:t>
            </a:fld>
            <a:endParaRPr lang="it-IT" altLang="de-DE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4128C9F4-50A6-409F-B261-5942E8EBBB5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CA2F7B0-E9D6-4A2E-9A20-8A1AF1F9F4C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8AD40C-FB77-4670-B164-EA476DC495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3D40DA-53E5-48AE-8208-B61504488366}" type="slidenum">
              <a:rPr lang="it-IT" altLang="de-DE"/>
              <a:pPr/>
              <a:t>2</a:t>
            </a:fld>
            <a:endParaRPr lang="it-IT" altLang="de-DE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F81FFB8C-D70C-4DC9-91CA-3832963649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B44CCD0-0B7F-4B9F-BAF7-73781F0D318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2666AD-E388-48D4-B12B-7DE5935EFF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6F7FD7-FA9C-4FAF-B19A-2C3ED1312CFE}" type="slidenum">
              <a:rPr lang="it-IT" altLang="de-DE"/>
              <a:pPr/>
              <a:t>3</a:t>
            </a:fld>
            <a:endParaRPr lang="it-IT" altLang="de-DE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4E60D2E5-CA40-4157-A7DF-1EFCCBED8E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43246249-6DF5-4501-83AC-F314BF19526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6784E8-7B2C-4704-A2F8-65E057D8C9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B379B0-2CA3-4A17-AA7B-C504DA167BA7}" type="slidenum">
              <a:rPr lang="it-IT" altLang="de-DE"/>
              <a:pPr/>
              <a:t>4</a:t>
            </a:fld>
            <a:endParaRPr lang="it-IT" altLang="de-DE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B219CFD0-0258-4EC9-B1EB-C7158785D3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72AD3E3-26F1-4AF8-99A1-0BCBE752556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0AC4A-3B3C-4999-A651-900210AB2B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CFD8A1-10A8-4874-A911-2B8D860A8D93}" type="slidenum">
              <a:rPr lang="it-IT" altLang="de-DE"/>
              <a:pPr/>
              <a:t>5</a:t>
            </a:fld>
            <a:endParaRPr lang="it-IT" altLang="de-DE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B2FD5456-A1F2-4DD9-8586-FC98FDEB208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3491EA5A-6663-41B5-B74C-7E5FA5A97E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4026A-D2F8-476B-990C-7DB3A1A59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F020C2-F944-46A6-BB67-CDEF27798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99875-1FEB-4415-ACD2-55AAEF2280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E48F10-DA2E-4751-929B-12451DAE74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957168-0800-47B8-97A6-4C1841A0B25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9118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0D626-F554-4AC7-9FEF-2C34D412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D12459-AF5C-432B-9E0C-071F68B4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A8032-8FAC-4380-A506-A38DA30ABE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DE880B-D022-4BE2-80DB-086163E702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F7A715-A61F-49C3-B7BE-D06E9C3BEBEB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840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1623E0-E6AB-494D-AF1B-F3A18C1F6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7AE292-C480-4F32-8893-DA7B016C1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2AD50E-79F8-432E-AE7C-2B77A4C942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4ED343-4A22-4326-BAE9-48149CDD7C4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D552BE-DEE2-4007-B0BA-8C7001D7CD3B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87231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B21E1-CE23-4590-BEAD-6AC5A7BDB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FB1537-8BA6-458E-A8A8-480901A41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4736DF-19BC-429A-A1E4-CED77D8444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5A5665-D99F-4C1C-80E2-0C2F101A76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CE6F86-9FF1-4FFD-9F15-56AB708E641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7911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E2890-F88C-4DD1-AA95-228D91AB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31C52-BA76-4E7D-BA32-B7466132C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EA9085-55BC-4620-8711-6ABE1A1A0F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F97CCF-E330-4572-A1EC-91666E4E85F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A33689-84EE-4711-852A-034CE2DF1EBC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344529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0E4BC-6D89-49EE-88E5-2F45B6F4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02EB02-7634-433D-AF2A-139487308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3ACD10-84F1-466E-928E-5142BBA37C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EDEC35-B55F-4D45-AEEE-001E7A11EB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461F88-0A49-431B-A568-FB48E8B1BCA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40371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EB35F-26FC-4CF9-AE80-99F28488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3A2BCE-60E6-4E11-901D-F01A6AA10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E95176-A199-4B1F-B1D9-AB5D9B316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FA7C48-4FCA-43BF-B7D3-F9CBF74985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A7A8FD-9DFA-49ED-A5CD-DEB02D354B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01E38E-A0D0-498D-822F-EE47B192196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6604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5C98B-4F9E-4C74-B37B-3B93F87A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CEB1E-E996-419E-98A9-DB1A60D56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97C8DF-A0A4-4707-AAD5-F7A3C75E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C69FA6-E124-4F83-A8EE-0F2C84272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82548C-8B37-4BA2-B862-9CCA9F929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FAE370-4567-4990-9EB2-A76B76EB21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183DA83-2A84-44C1-913F-1B00223179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7CBCB8-A2BB-4E94-A102-2D7F9861B5B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99565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CA67-8145-425A-A054-379F48CB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61B6A9-B82A-420F-BBA3-3A44740218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B7B27E-5D13-4764-AD4E-9F71494067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90E25-1DE9-4550-868B-521070E683FA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3409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F73FB43-EC34-4E0E-A236-CB74E9A677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5B48507-4AF6-4A3C-A35F-6BF1B9563E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4D46AD-C6B9-44E0-B77B-4A1E3CBD7D0E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076835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1D3555-8307-47F4-ABFC-F9254663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09FBC2-96D6-4B78-A8BA-1A501373C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A35DE0-D84E-4AF8-AB3D-0FA3F4430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A583A5-1332-4C2E-9923-6BDCDBF54D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EEF91F-6535-40E7-A355-1288DA9CFBB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7EE9B7-83B9-4D73-BE75-23B44F2439E7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4694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E457E-C3C3-47A2-A1F4-62EDB19B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5A82F-3E09-46F2-B0AF-AB3F2E297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A8207E-B699-4200-83E6-8520E84BE0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C3C9A-1266-4EF4-9016-7E750FB7BA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BE946A-CE9D-42C4-83A0-D92049A09292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704028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ECEDC-2BC4-4ED0-ACD2-0A7A886C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4C00A5C-88BA-4C70-BE40-D055D2B09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460D4B-207E-4881-A1F7-FC069446D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53A16-74A9-4C92-A63F-FFC6FDED27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5D3398-1C26-4BCC-9FF9-C629A6E317F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C01FEC5-9F7E-44C3-B9E2-7BAA125BD8B4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06371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A648B-05BF-4AB5-B51F-FE4FBB7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A8E6F4-602C-4AC3-9486-A2CE825AA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66E460-C8F8-4AAD-B777-5CC4C68A1A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F0CD0-456E-40D1-9D61-0F326901717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A5C78E-4198-43A4-91B0-A0B4CE0C7343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9905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161D5F7-A58F-4588-ADEC-938AF2AF2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013861B-336E-44E9-B28A-C4A2A1573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523F73-94C0-413B-875B-A51C24C63C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1AC129-F0A9-46F3-A414-7DC0A29276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2540AA-62D2-4DFD-9816-88577E7F629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4085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7333CD-84FE-4F47-9B20-B9CFBAE7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A0151-A655-4576-81CB-755ED2D2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85EB12-EA9A-4D17-A07D-3D2E23713A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623D3A-6A5C-4742-8663-D9CFDD3C7B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D270DD-C8AE-49A1-89FA-F8A389B7FCE1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12174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65D04-0B3E-4F05-B204-E4112434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E06DF-EEA3-4D7C-BB5C-80DC4C23D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014A90-D466-43B9-A671-0005843C8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FA8535-BDE1-4832-A8DB-E19295D39F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363596-5F05-48D9-8228-DA878FD8FF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436FE9B-4D3C-4B13-8E5B-D12B5ED2C10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35975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B3D0C-BF58-4C5F-9F59-8F6F0BE2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9EAF08-241E-4892-A012-29FA6B2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2FD612-FBD2-4DBF-A537-E43A66932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D438EE-637D-4C23-8A1D-BC1398340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26059F-6E18-4385-A848-C6DDD21D1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95AAC56-C375-4924-95D3-61BA0144B6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D74D224-DCA5-45DB-8613-3D2B7A8E09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AF09CD-38BF-4F44-8440-6F2E585B9B78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2693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83325-A564-4C8E-A7D8-0F25C2C3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60CA9-CF9C-4701-B2C5-F0CC0F5917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AB0A9D-96B3-40EB-96B0-524404482C0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01B45C-5EDF-44AE-AC00-879DC4B24320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11540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58D2D8-AE40-4495-9560-54237AC72C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52CF95-5A82-4780-A036-9A7CEC2AF6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2500B7C-335E-4909-8041-B4118E378BDA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267441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21A64-3B4C-4A80-9B3D-EB7E55E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CA5D7A-DADD-4F36-B351-035ECF72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A1BDEE-5BDE-48AF-A46A-1CF75DFD8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678639-D8F4-4BA3-8070-FC4386D17B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973E93-0D91-45C7-959B-765643B009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107798-C1A3-40BF-A28D-C0447C04AF8C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0792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27544-FD1A-4551-A971-F5662459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9F8467-3028-4D55-AD27-75DB3C974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36423F-51F4-4AA3-9910-32F93B11F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3F7802-C627-4ED3-B8A4-5AF217C138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4AD1BE-E7DB-4746-B31B-039FB5F5832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A2C2463-A645-4346-9F18-B4DFD3920819}" type="slidenum">
              <a:rPr lang="it-IT" altLang="de-DE"/>
              <a:pPr/>
              <a:t>‹Nr.›</a:t>
            </a:fld>
            <a:endParaRPr lang="it-IT" altLang="de-DE"/>
          </a:p>
        </p:txBody>
      </p:sp>
    </p:spTree>
    <p:extLst>
      <p:ext uri="{BB962C8B-B14F-4D97-AF65-F5344CB8AC3E}">
        <p14:creationId xmlns:p14="http://schemas.microsoft.com/office/powerpoint/2010/main" val="47240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3F97BF6-5FBE-4B48-A723-6C9A4483A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titoloTitelmasterformat durch Klicken bearbeiten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289B912-D5EF-472E-B496-F84C3E70C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0"/>
            <a:r>
              <a:rPr lang="en-GB" altLang="de-DE"/>
              <a:t>Nono livello strutturaTextmasterformat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GB" altLang="de-DE"/>
              <a:t>Dritte Ebene</a:t>
            </a:r>
          </a:p>
          <a:p>
            <a:pPr lvl="3"/>
            <a:r>
              <a:rPr lang="en-GB" altLang="de-DE"/>
              <a:t>Vierte Ebene</a:t>
            </a:r>
          </a:p>
          <a:p>
            <a:pPr lvl="4"/>
            <a:r>
              <a:rPr lang="en-GB" altLang="de-DE"/>
              <a:t>Fünfte Ebene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3D8A9C-EA6D-4E0A-9235-CE0A5F9413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F2FEDA6-605A-45F6-8CFF-1C3B6AFD6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9C9EF9-7846-40A8-A057-43A3046C89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AD01E11-416F-4C1B-8C68-26D0363E12F6}" type="slidenum">
              <a:rPr lang="it-IT" altLang="de-DE"/>
              <a:pPr/>
              <a:t>‹Nr.›</a:t>
            </a:fld>
            <a:endParaRPr lang="it-I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AE0F1EA-1D8B-4B39-8378-FFCEC1FA9D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it-IT" altLang="de-DE"/>
              <a:t>29/12/17</a:t>
            </a: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3EB5EEED-B4CD-4A75-843E-396FAF02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C294D3A-DA13-45CB-A890-703429278D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5F6B4DE-C5F2-406C-B0D2-E0A0277FA29D}" type="slidenum">
              <a:rPr lang="it-IT" altLang="de-DE"/>
              <a:pPr/>
              <a:t>‹Nr.›</a:t>
            </a:fld>
            <a:endParaRPr lang="it-IT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9CCC46D-6527-4F2B-8B4C-585CCAA89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 titolo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B7328F5-02DF-4CA3-845A-45E3B26DF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Fate clic per modificare il formato del testo della struttura</a:t>
            </a:r>
          </a:p>
          <a:p>
            <a:pPr lvl="1"/>
            <a:r>
              <a:rPr lang="en-GB" altLang="de-DE"/>
              <a:t>Secondo livello struttura</a:t>
            </a:r>
          </a:p>
          <a:p>
            <a:pPr lvl="2"/>
            <a:r>
              <a:rPr lang="en-GB" altLang="de-DE"/>
              <a:t>Terzo livello struttura</a:t>
            </a:r>
          </a:p>
          <a:p>
            <a:pPr lvl="3"/>
            <a:r>
              <a:rPr lang="en-GB" altLang="de-DE"/>
              <a:t>Quarto livello struttura</a:t>
            </a:r>
          </a:p>
          <a:p>
            <a:pPr lvl="4"/>
            <a:r>
              <a:rPr lang="en-GB" altLang="de-DE"/>
              <a:t>Quinto livello struttura</a:t>
            </a:r>
          </a:p>
          <a:p>
            <a:pPr lvl="4"/>
            <a:r>
              <a:rPr lang="en-GB" altLang="de-DE"/>
              <a:t>Sesto livello struttura</a:t>
            </a:r>
          </a:p>
          <a:p>
            <a:pPr lvl="4"/>
            <a:r>
              <a:rPr lang="en-GB" altLang="de-DE"/>
              <a:t>Settimo livello struttura</a:t>
            </a:r>
          </a:p>
          <a:p>
            <a:pPr lvl="4"/>
            <a:r>
              <a:rPr lang="en-GB" altLang="de-DE"/>
              <a:t>Ottavo livello struttura</a:t>
            </a:r>
          </a:p>
          <a:p>
            <a:pPr lvl="4"/>
            <a:r>
              <a:rPr lang="en-GB" altLang="de-DE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55D338F7-B390-4989-A515-6ADD0E2D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53DA975B-F1F4-43D8-BC73-F57D14B2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492125"/>
            <a:ext cx="7342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2280" bIns="15228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 sz="1600">
                <a:latin typeface="Calibri" panose="020F0502020204030204" pitchFamily="34" charset="0"/>
              </a:rPr>
              <a:t> </a:t>
            </a:r>
            <a:r>
              <a:rPr lang="it-IT" altLang="de-DE" sz="3200">
                <a:latin typeface="Calibri" panose="020F0502020204030204" pitchFamily="34" charset="0"/>
              </a:rPr>
              <a:t>1.7 Gioco dei dadi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E0972B7F-B343-4FB9-802C-1BE9B218D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720850"/>
            <a:ext cx="850582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400" b="1">
                <a:latin typeface="Calibri" panose="020F0502020204030204" pitchFamily="34" charset="0"/>
              </a:rPr>
              <a:t>Obiettivi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I partecipanti imparano tutto sul dado.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I partecipanti imparano a costruire un cubo 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I partecipanti imparano che un cubo può essere trasformato in un dado da gioco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400" b="1">
                <a:latin typeface="Calibri" panose="020F0502020204030204" pitchFamily="34" charset="0"/>
              </a:rPr>
              <a:t>Strumenti, Materiali e Organizzazione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Gruppi da 3 a 5 persone siedono intorno al tavolo.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Su ogni tavolo ci sono 3 dadi, un contenitore, un block notes e una matita.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400">
                <a:latin typeface="Calibri" panose="020F0502020204030204" pitchFamily="34" charset="0"/>
              </a:rPr>
              <a:t>Carta, forbici e colla per costruire il cubo.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de-DE">
              <a:latin typeface="Calibri" panose="020F050202020403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84617EA-5372-465A-8698-9D16F8B7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r="9427" b="1891"/>
          <a:stretch>
            <a:fillRect/>
          </a:stretch>
        </p:blipFill>
        <p:spPr bwMode="auto">
          <a:xfrm rot="10800000">
            <a:off x="312738" y="193675"/>
            <a:ext cx="15113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713" r="9427" b="18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D72CB0E-C052-44B3-A51F-67E1FE759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492125"/>
            <a:ext cx="7342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2280" bIns="15228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 sz="1600">
                <a:latin typeface="Calibri" panose="020F0502020204030204" pitchFamily="34" charset="0"/>
              </a:rPr>
              <a:t> </a:t>
            </a:r>
            <a:r>
              <a:rPr lang="it-IT" altLang="de-DE" sz="3200">
                <a:latin typeface="Calibri" panose="020F0502020204030204" pitchFamily="34" charset="0"/>
              </a:rPr>
              <a:t>1.7 Gioco dei dadi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22CACAF-CBBB-4AB2-B450-A8255D46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720850"/>
            <a:ext cx="8505825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000" b="1">
                <a:latin typeface="Calibri" panose="020F0502020204030204" pitchFamily="34" charset="0"/>
              </a:rPr>
              <a:t>Descrizione della lezione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000" b="1">
                <a:latin typeface="Calibri" panose="020F0502020204030204" pitchFamily="34" charset="0"/>
              </a:rPr>
              <a:t>Prima parte (20 minuti)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Fare gruppi da 3 a 5 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Scegliere 2 giochi di dadi dal compendio 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Giocare diverse volte e annotare il vincitore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Quale gioco è il più divertente?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000" b="1">
                <a:latin typeface="Calibri" panose="020F0502020204030204" pitchFamily="34" charset="0"/>
              </a:rPr>
              <a:t>Seconda parte (25 minuti)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Ipartecipanti costruiscono il proprio cubo o dado.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Ogni partecipante ha un foglio , righello e matita, forbici e colla.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Seguire le istruzioni sul foglio.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de-DE" sz="2000" b="1"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000" b="1">
                <a:latin typeface="Calibri" panose="020F0502020204030204" pitchFamily="34" charset="0"/>
              </a:rPr>
              <a:t>Suggerimenti utili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>
                <a:latin typeface="Calibri" panose="020F0502020204030204" pitchFamily="34" charset="0"/>
              </a:rPr>
              <a:t>E' necessario che ogni partecipante costruisca il proprio cubo!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000" b="1">
                <a:latin typeface="Calibri" panose="020F0502020204030204" pitchFamily="34" charset="0"/>
              </a:rPr>
              <a:t>Elemento degno di nota:</a:t>
            </a:r>
            <a:r>
              <a:rPr lang="it-IT" altLang="de-DE" sz="2000">
                <a:latin typeface="Calibri" panose="020F0502020204030204" pitchFamily="34" charset="0"/>
              </a:rPr>
              <a:t> La somma dei punti di due facce opposte di un dado è sempre 7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>
                <a:latin typeface="Calibri" panose="020F0502020204030204" pitchFamily="34" charset="0"/>
              </a:rPr>
              <a:t>!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D873DFE6-0A4A-4C9A-A850-5683EE7C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r="9427" b="1891"/>
          <a:stretch>
            <a:fillRect/>
          </a:stretch>
        </p:blipFill>
        <p:spPr bwMode="auto">
          <a:xfrm rot="10800000">
            <a:off x="312738" y="193675"/>
            <a:ext cx="15113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713" r="9427" b="18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3F6CE32-D08F-4E4B-905D-442C978E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3175"/>
            <a:ext cx="7342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152280" bIns="15228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it-IT" altLang="de-DE" sz="1600">
                <a:latin typeface="Calibri" panose="020F0502020204030204" pitchFamily="34" charset="0"/>
              </a:rPr>
              <a:t> </a:t>
            </a:r>
            <a:r>
              <a:rPr lang="it-IT" altLang="de-DE" sz="3200">
                <a:latin typeface="Calibri" panose="020F0502020204030204" pitchFamily="34" charset="0"/>
              </a:rPr>
              <a:t>1.7 Gioco dei dadi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41F39E1-3ED4-45E3-A464-DC2E4980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0" y="825500"/>
            <a:ext cx="5327650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it-IT" altLang="de-DE" sz="2200">
                <a:latin typeface="Calibri" panose="020F0502020204030204" pitchFamily="34" charset="0"/>
              </a:rPr>
              <a:t>Cos'è un cubo?</a:t>
            </a:r>
          </a:p>
          <a:p>
            <a:pPr hangingPunct="1">
              <a:lnSpc>
                <a:spcPct val="100000"/>
              </a:lnSpc>
            </a:pPr>
            <a:r>
              <a:rPr lang="it-IT" altLang="de-DE" sz="2200">
                <a:latin typeface="Calibri" panose="020F0502020204030204" pitchFamily="34" charset="0"/>
              </a:rPr>
              <a:t>Un cubo è un oggetto geometrico con le seguenti caratteristiche: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200" u="sng">
                <a:latin typeface="Script MT Bold" panose="03040602040607080904" pitchFamily="66" charset="0"/>
              </a:rPr>
              <a:t>Il cubo è tridimensionale.</a:t>
            </a:r>
          </a:p>
          <a:p>
            <a:pPr hangingPunct="1">
              <a:lnSpc>
                <a:spcPct val="100000"/>
              </a:lnSpc>
              <a:buSzPct val="45000"/>
              <a:buFont typeface="Arial" panose="020B0604020202020204" pitchFamily="34" charset="0"/>
              <a:buChar char="•"/>
            </a:pPr>
            <a:r>
              <a:rPr lang="it-IT" altLang="de-DE" sz="2200" u="sng">
                <a:latin typeface="Script MT Bold" panose="03040602040607080904" pitchFamily="66" charset="0"/>
              </a:rPr>
              <a:t>E' composto da 6 facce (sei parti quadrate).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Costruire sulla griglia a sinistra la forma del cubo con righello e matita!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Tracciare sulle sei facce(quadrati) del cubo i punti (pallini)come nell'esempio.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Ricorda: la somma dei punti di due facce opposte deve essere sempre 7.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Prendi le forbici e taglia il contorno della figura.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Piega lungo le linee per fare il cubo!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it-IT" altLang="de-DE" sz="2200">
                <a:latin typeface="Calibri" panose="020F0502020204030204" pitchFamily="34" charset="0"/>
              </a:rPr>
              <a:t>Usa colla o scotch per finire il cubo.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de-DE">
              <a:latin typeface="Calibri" panose="020F050202020403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B6F573B-58A7-4BA3-881F-0294CE47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3" r="9427" b="1891"/>
          <a:stretch>
            <a:fillRect/>
          </a:stretch>
        </p:blipFill>
        <p:spPr bwMode="auto">
          <a:xfrm rot="10800000">
            <a:off x="312738" y="304800"/>
            <a:ext cx="15113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9713" r="9427" b="18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2E3F5E5-9E4F-48D6-8B35-6AF179CC4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612775"/>
            <a:ext cx="128428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F79D648-1924-4FCC-B3EE-6CE999408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133600"/>
            <a:ext cx="3276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Freeform 6">
            <a:extLst>
              <a:ext uri="{FF2B5EF4-FFF2-40B4-BE49-F238E27FC236}">
                <a16:creationId xmlns:a16="http://schemas.microsoft.com/office/drawing/2014/main" id="{1BA0C64E-82A3-4C6F-9B3E-8425FEF25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259013"/>
            <a:ext cx="501650" cy="14287"/>
          </a:xfrm>
          <a:custGeom>
            <a:avLst/>
            <a:gdLst>
              <a:gd name="T0" fmla="*/ 0 w 1394"/>
              <a:gd name="T1" fmla="*/ 0 h 39"/>
              <a:gd name="T2" fmla="*/ 1393 w 1394"/>
              <a:gd name="T3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94" h="39">
                <a:moveTo>
                  <a:pt x="0" y="0"/>
                </a:moveTo>
                <a:lnTo>
                  <a:pt x="1393" y="38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B0DB867D-8636-4C6B-A15E-AE3C8D871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781300"/>
            <a:ext cx="1990725" cy="1588"/>
          </a:xfrm>
          <a:custGeom>
            <a:avLst/>
            <a:gdLst>
              <a:gd name="T0" fmla="*/ 0 w 5528"/>
              <a:gd name="T1" fmla="*/ 0 h 1"/>
              <a:gd name="T2" fmla="*/ 5527 w 552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8" h="1">
                <a:moveTo>
                  <a:pt x="0" y="0"/>
                </a:moveTo>
                <a:lnTo>
                  <a:pt x="5527" y="0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71567EF6-04C7-403C-9876-3A1BA503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275013"/>
            <a:ext cx="1989137" cy="1587"/>
          </a:xfrm>
          <a:custGeom>
            <a:avLst/>
            <a:gdLst>
              <a:gd name="T0" fmla="*/ 0 w 5527"/>
              <a:gd name="T1" fmla="*/ 0 h 1"/>
              <a:gd name="T2" fmla="*/ 5526 w 552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27" h="1">
                <a:moveTo>
                  <a:pt x="0" y="0"/>
                </a:moveTo>
                <a:lnTo>
                  <a:pt x="5526" y="0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1475E125-2D6F-4239-B859-E9DD1C15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2259013"/>
            <a:ext cx="1588" cy="1530350"/>
          </a:xfrm>
          <a:custGeom>
            <a:avLst/>
            <a:gdLst>
              <a:gd name="T0" fmla="*/ 0 w 1"/>
              <a:gd name="T1" fmla="*/ 0 h 4252"/>
              <a:gd name="T2" fmla="*/ 0 w 1"/>
              <a:gd name="T3" fmla="*/ 4251 h 42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252">
                <a:moveTo>
                  <a:pt x="0" y="0"/>
                </a:moveTo>
                <a:lnTo>
                  <a:pt x="0" y="4251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8" name="Freeform 10">
            <a:extLst>
              <a:ext uri="{FF2B5EF4-FFF2-40B4-BE49-F238E27FC236}">
                <a16:creationId xmlns:a16="http://schemas.microsoft.com/office/drawing/2014/main" id="{7EF75535-2363-4E92-8572-AE80C731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2773363"/>
            <a:ext cx="1587" cy="495300"/>
          </a:xfrm>
          <a:custGeom>
            <a:avLst/>
            <a:gdLst>
              <a:gd name="T0" fmla="*/ 0 w 1"/>
              <a:gd name="T1" fmla="*/ 0 h 1376"/>
              <a:gd name="T2" fmla="*/ 0 w 1"/>
              <a:gd name="T3" fmla="*/ 1375 h 1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76">
                <a:moveTo>
                  <a:pt x="0" y="0"/>
                </a:moveTo>
                <a:lnTo>
                  <a:pt x="0" y="1375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46B23553-3B3E-4F27-93BC-68E43D71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8" y="2781300"/>
            <a:ext cx="1587" cy="495300"/>
          </a:xfrm>
          <a:custGeom>
            <a:avLst/>
            <a:gdLst>
              <a:gd name="T0" fmla="*/ 0 w 1"/>
              <a:gd name="T1" fmla="*/ 0 h 1376"/>
              <a:gd name="T2" fmla="*/ 0 w 1"/>
              <a:gd name="T3" fmla="*/ 1375 h 13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76">
                <a:moveTo>
                  <a:pt x="0" y="0"/>
                </a:moveTo>
                <a:lnTo>
                  <a:pt x="0" y="1375"/>
                </a:lnTo>
              </a:path>
            </a:pathLst>
          </a:custGeom>
          <a:noFill/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AD2E8EDA-6267-42CF-ADD5-B3CF75E7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4325" y="4035425"/>
            <a:ext cx="3116263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ABF6DB10-43B1-4E8A-B251-3CD14445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033838"/>
            <a:ext cx="3122612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DA19B6E6-7AAE-4A04-9DE4-E3F98542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024313"/>
            <a:ext cx="3116262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15">
            <a:extLst>
              <a:ext uri="{FF2B5EF4-FFF2-40B4-BE49-F238E27FC236}">
                <a16:creationId xmlns:a16="http://schemas.microsoft.com/office/drawing/2014/main" id="{2D3AA5DA-B9F9-445C-A966-41DA0968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105025"/>
            <a:ext cx="2352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4C71FC0F-9339-4020-BDF4-A15D6FE13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746250"/>
            <a:ext cx="317658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85" name="Group 17">
            <a:extLst>
              <a:ext uri="{FF2B5EF4-FFF2-40B4-BE49-F238E27FC236}">
                <a16:creationId xmlns:a16="http://schemas.microsoft.com/office/drawing/2014/main" id="{F7129495-750D-4327-9F57-61BB56807324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1857375"/>
            <a:ext cx="530225" cy="515938"/>
            <a:chOff x="254" y="1170"/>
            <a:chExt cx="334" cy="325"/>
          </a:xfrm>
        </p:grpSpPr>
        <p:sp>
          <p:nvSpPr>
            <p:cNvPr id="7186" name="Oval 18">
              <a:extLst>
                <a:ext uri="{FF2B5EF4-FFF2-40B4-BE49-F238E27FC236}">
                  <a16:creationId xmlns:a16="http://schemas.microsoft.com/office/drawing/2014/main" id="{8F2EA0E6-8691-448E-B906-C5A89D817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286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7" name="Oval 19">
              <a:extLst>
                <a:ext uri="{FF2B5EF4-FFF2-40B4-BE49-F238E27FC236}">
                  <a16:creationId xmlns:a16="http://schemas.microsoft.com/office/drawing/2014/main" id="{1B6B759A-86DA-4945-B0D7-C512CAE1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410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8" name="Oval 20">
              <a:extLst>
                <a:ext uri="{FF2B5EF4-FFF2-40B4-BE49-F238E27FC236}">
                  <a16:creationId xmlns:a16="http://schemas.microsoft.com/office/drawing/2014/main" id="{2124085F-AD37-489B-B698-61D67B4E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" y="1170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189" name="Group 21">
            <a:extLst>
              <a:ext uri="{FF2B5EF4-FFF2-40B4-BE49-F238E27FC236}">
                <a16:creationId xmlns:a16="http://schemas.microsoft.com/office/drawing/2014/main" id="{FBABDADA-710D-4ADE-A483-50330CBA558F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2590800"/>
            <a:ext cx="501650" cy="552450"/>
            <a:chOff x="245" y="1632"/>
            <a:chExt cx="316" cy="348"/>
          </a:xfrm>
        </p:grpSpPr>
        <p:sp>
          <p:nvSpPr>
            <p:cNvPr id="7190" name="Oval 22">
              <a:extLst>
                <a:ext uri="{FF2B5EF4-FFF2-40B4-BE49-F238E27FC236}">
                  <a16:creationId xmlns:a16="http://schemas.microsoft.com/office/drawing/2014/main" id="{35D00826-1B5D-459A-B0B0-FCC49FA27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63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1" name="Oval 23">
              <a:extLst>
                <a:ext uri="{FF2B5EF4-FFF2-40B4-BE49-F238E27FC236}">
                  <a16:creationId xmlns:a16="http://schemas.microsoft.com/office/drawing/2014/main" id="{779DC9CC-B492-4C09-8527-BB6AB519A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765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2" name="Oval 24">
              <a:extLst>
                <a:ext uri="{FF2B5EF4-FFF2-40B4-BE49-F238E27FC236}">
                  <a16:creationId xmlns:a16="http://schemas.microsoft.com/office/drawing/2014/main" id="{AE8B3547-1F36-448B-B8E1-567F0B64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1894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3" name="Oval 25">
              <a:extLst>
                <a:ext uri="{FF2B5EF4-FFF2-40B4-BE49-F238E27FC236}">
                  <a16:creationId xmlns:a16="http://schemas.microsoft.com/office/drawing/2014/main" id="{DFA97C8B-C828-4C9F-A987-A534E2D5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63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4" name="Oval 26">
              <a:extLst>
                <a:ext uri="{FF2B5EF4-FFF2-40B4-BE49-F238E27FC236}">
                  <a16:creationId xmlns:a16="http://schemas.microsoft.com/office/drawing/2014/main" id="{21AB1F76-95EA-4881-A04A-842592505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65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5" name="Oval 27">
              <a:extLst>
                <a:ext uri="{FF2B5EF4-FFF2-40B4-BE49-F238E27FC236}">
                  <a16:creationId xmlns:a16="http://schemas.microsoft.com/office/drawing/2014/main" id="{7C1B6E62-714C-4FAD-9E87-46965DEE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894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7196" name="Picture 28">
            <a:extLst>
              <a:ext uri="{FF2B5EF4-FFF2-40B4-BE49-F238E27FC236}">
                <a16:creationId xmlns:a16="http://schemas.microsoft.com/office/drawing/2014/main" id="{1DA8ADCB-EF53-420D-9B66-F08DCE1E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335338"/>
            <a:ext cx="5540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97" name="Group 29">
            <a:extLst>
              <a:ext uri="{FF2B5EF4-FFF2-40B4-BE49-F238E27FC236}">
                <a16:creationId xmlns:a16="http://schemas.microsoft.com/office/drawing/2014/main" id="{6C9A470A-3B8C-4ADB-9CED-74D21D6A0477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2590800"/>
            <a:ext cx="531813" cy="501650"/>
            <a:chOff x="692" y="1632"/>
            <a:chExt cx="335" cy="316"/>
          </a:xfrm>
        </p:grpSpPr>
        <p:sp>
          <p:nvSpPr>
            <p:cNvPr id="7198" name="Oval 30">
              <a:extLst>
                <a:ext uri="{FF2B5EF4-FFF2-40B4-BE49-F238E27FC236}">
                  <a16:creationId xmlns:a16="http://schemas.microsoft.com/office/drawing/2014/main" id="{2C17843A-7DB0-4691-913D-5AF17EC5A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63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99" name="Oval 31">
              <a:extLst>
                <a:ext uri="{FF2B5EF4-FFF2-40B4-BE49-F238E27FC236}">
                  <a16:creationId xmlns:a16="http://schemas.microsoft.com/office/drawing/2014/main" id="{4EEBB14A-6509-4BAB-B0ED-1C24D691C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163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0" name="Oval 32">
              <a:extLst>
                <a:ext uri="{FF2B5EF4-FFF2-40B4-BE49-F238E27FC236}">
                  <a16:creationId xmlns:a16="http://schemas.microsoft.com/office/drawing/2014/main" id="{4FDFAB5C-B230-4D77-8C1F-5ADC02D3E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" y="186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1" name="Oval 33">
              <a:extLst>
                <a:ext uri="{FF2B5EF4-FFF2-40B4-BE49-F238E27FC236}">
                  <a16:creationId xmlns:a16="http://schemas.microsoft.com/office/drawing/2014/main" id="{D63E80F2-3F34-47AE-B6DC-28180052B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" y="186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2" name="Oval 34">
              <a:extLst>
                <a:ext uri="{FF2B5EF4-FFF2-40B4-BE49-F238E27FC236}">
                  <a16:creationId xmlns:a16="http://schemas.microsoft.com/office/drawing/2014/main" id="{D225210E-E67D-4D41-95F4-8220A9E0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747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203" name="Oval 35">
            <a:extLst>
              <a:ext uri="{FF2B5EF4-FFF2-40B4-BE49-F238E27FC236}">
                <a16:creationId xmlns:a16="http://schemas.microsoft.com/office/drawing/2014/main" id="{CC209A4D-94AA-4E8A-BEC5-3D7F0F12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798763"/>
            <a:ext cx="138112" cy="138112"/>
          </a:xfrm>
          <a:prstGeom prst="ellipse">
            <a:avLst/>
          </a:prstGeom>
          <a:solidFill>
            <a:srgbClr val="000000"/>
          </a:solidFill>
          <a:ln w="255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204" name="Group 36">
            <a:extLst>
              <a:ext uri="{FF2B5EF4-FFF2-40B4-BE49-F238E27FC236}">
                <a16:creationId xmlns:a16="http://schemas.microsoft.com/office/drawing/2014/main" id="{6851D59F-D202-491F-887D-746AA0943C33}"/>
              </a:ext>
            </a:extLst>
          </p:cNvPr>
          <p:cNvGrpSpPr>
            <a:grpSpLocks/>
          </p:cNvGrpSpPr>
          <p:nvPr/>
        </p:nvGrpSpPr>
        <p:grpSpPr bwMode="auto">
          <a:xfrm>
            <a:off x="2614613" y="2589213"/>
            <a:ext cx="457200" cy="501650"/>
            <a:chOff x="1647" y="1631"/>
            <a:chExt cx="288" cy="316"/>
          </a:xfrm>
        </p:grpSpPr>
        <p:sp>
          <p:nvSpPr>
            <p:cNvPr id="7205" name="Oval 37">
              <a:extLst>
                <a:ext uri="{FF2B5EF4-FFF2-40B4-BE49-F238E27FC236}">
                  <a16:creationId xmlns:a16="http://schemas.microsoft.com/office/drawing/2014/main" id="{8B0F1237-AF30-49FE-8903-C5026C99A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862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06" name="Oval 38">
              <a:extLst>
                <a:ext uri="{FF2B5EF4-FFF2-40B4-BE49-F238E27FC236}">
                  <a16:creationId xmlns:a16="http://schemas.microsoft.com/office/drawing/2014/main" id="{373FB325-1B94-46C0-BAFC-97F379018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1631"/>
              <a:ext cx="86" cy="86"/>
            </a:xfrm>
            <a:prstGeom prst="ellipse">
              <a:avLst/>
            </a:prstGeom>
            <a:solidFill>
              <a:srgbClr val="000000"/>
            </a:solidFill>
            <a:ln w="255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4E0D65AB-2A3D-42F6-A1C9-6D9F71D9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60363"/>
            <a:ext cx="6519863" cy="589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Bildschirmpräsentation (4:3)</PresentationFormat>
  <Paragraphs>41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Times New Roman</vt:lpstr>
      <vt:lpstr>Calibri</vt:lpstr>
      <vt:lpstr>Microsoft YaHei</vt:lpstr>
      <vt:lpstr>Arial</vt:lpstr>
      <vt:lpstr>Arial Unicode MS</vt:lpstr>
      <vt:lpstr>Script MT Bold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Roland Schneidt</cp:lastModifiedBy>
  <cp:revision>1</cp:revision>
  <cp:lastPrinted>1601-01-01T00:00:00Z</cp:lastPrinted>
  <dcterms:created xsi:type="dcterms:W3CDTF">1601-01-01T00:00:00Z</dcterms:created>
  <dcterms:modified xsi:type="dcterms:W3CDTF">2018-01-17T13:27:53Z</dcterms:modified>
</cp:coreProperties>
</file>